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BBB"/>
    <a:srgbClr val="D1BCE3"/>
    <a:srgbClr val="D3FFE9"/>
    <a:srgbClr val="8ECAE6"/>
    <a:srgbClr val="219EBC"/>
    <a:srgbClr val="126782"/>
    <a:srgbClr val="023047"/>
    <a:srgbClr val="33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516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900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87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59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615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476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804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915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376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39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0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478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66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93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57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hdphoto" Target="../media/hdphoto2.wdp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microsoft.com/office/2007/relationships/hdphoto" Target="../media/hdphoto1.wdp"/><Relationship Id="rId5" Type="http://schemas.openxmlformats.org/officeDocument/2006/relationships/slide" Target="slide5.xml"/><Relationship Id="rId10" Type="http://schemas.openxmlformats.org/officeDocument/2006/relationships/image" Target="../media/image2.png"/><Relationship Id="rId4" Type="http://schemas.openxmlformats.org/officeDocument/2006/relationships/slide" Target="slide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slide" Target="slide5.xml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microsoft.com/office/2007/relationships/hdphoto" Target="../media/hdphoto5.wdp"/><Relationship Id="rId4" Type="http://schemas.openxmlformats.org/officeDocument/2006/relationships/slide" Target="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hdphoto" Target="../media/hdphoto7.wdp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0.jpg"/><Relationship Id="rId5" Type="http://schemas.openxmlformats.org/officeDocument/2006/relationships/slide" Target="slide5.xml"/><Relationship Id="rId10" Type="http://schemas.microsoft.com/office/2007/relationships/hdphoto" Target="../media/hdphoto6.wdp"/><Relationship Id="rId4" Type="http://schemas.openxmlformats.org/officeDocument/2006/relationships/slide" Target="slide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microsoft.com/office/2007/relationships/hdphoto" Target="../media/hdphoto8.wdp"/><Relationship Id="rId5" Type="http://schemas.openxmlformats.org/officeDocument/2006/relationships/slide" Target="slide5.xml"/><Relationship Id="rId10" Type="http://schemas.openxmlformats.org/officeDocument/2006/relationships/image" Target="../media/image13.png"/><Relationship Id="rId4" Type="http://schemas.openxmlformats.org/officeDocument/2006/relationships/slide" Target="slide4.xml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microsoft.com/office/2007/relationships/hdphoto" Target="../media/hdphoto9.wdp"/><Relationship Id="rId5" Type="http://schemas.openxmlformats.org/officeDocument/2006/relationships/slide" Target="slide5.xml"/><Relationship Id="rId10" Type="http://schemas.openxmlformats.org/officeDocument/2006/relationships/image" Target="../media/image14.png"/><Relationship Id="rId4" Type="http://schemas.openxmlformats.org/officeDocument/2006/relationships/slide" Target="slide4.xml"/><Relationship Id="rId9" Type="http://schemas.openxmlformats.org/officeDocument/2006/relationships/hyperlink" Target="https://philipp-gut.github.io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0.png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19.jp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8.png"/><Relationship Id="rId5" Type="http://schemas.openxmlformats.org/officeDocument/2006/relationships/slide" Target="slide5.xml"/><Relationship Id="rId10" Type="http://schemas.openxmlformats.org/officeDocument/2006/relationships/image" Target="../media/image17.jpeg"/><Relationship Id="rId4" Type="http://schemas.openxmlformats.org/officeDocument/2006/relationships/slide" Target="slide4.xml"/><Relationship Id="rId9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3E7BC4-BD85-4188-8211-A3A01A50C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Konjunktiv</a:t>
            </a:r>
            <a:r>
              <a:rPr lang="en-US" dirty="0"/>
              <a:t> </a:t>
            </a:r>
            <a:r>
              <a:rPr lang="en-US" dirty="0" err="1"/>
              <a:t>Imperfekt</a:t>
            </a:r>
            <a:endParaRPr lang="en-D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9A72E66-8688-4359-98B4-1B3A5BEA4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Oval 8">
            <a:hlinkClick r:id="rId2" action="ppaction://hlinksldjump"/>
            <a:extLst>
              <a:ext uri="{FF2B5EF4-FFF2-40B4-BE49-F238E27FC236}">
                <a16:creationId xmlns:a16="http://schemas.microsoft.com/office/drawing/2014/main" id="{02C72A8B-D8F5-4D7D-B304-84F35C174113}"/>
              </a:ext>
            </a:extLst>
          </p:cNvPr>
          <p:cNvSpPr/>
          <p:nvPr/>
        </p:nvSpPr>
        <p:spPr>
          <a:xfrm>
            <a:off x="160744" y="160419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A1228D29-204B-4949-9D2D-0A0F4DD6B34B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3E6A2AF9-D20C-433C-94FF-099A993AEA8A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hlinkClick r:id="rId5" action="ppaction://hlinksldjump"/>
            <a:extLst>
              <a:ext uri="{FF2B5EF4-FFF2-40B4-BE49-F238E27FC236}">
                <a16:creationId xmlns:a16="http://schemas.microsoft.com/office/drawing/2014/main" id="{8835FD12-A529-4824-A9BF-84605FF7325F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287CC025-E3DD-4C0E-A4E8-9CD29FA8F415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hlinkClick r:id="rId7" action="ppaction://hlinksldjump"/>
            <a:extLst>
              <a:ext uri="{FF2B5EF4-FFF2-40B4-BE49-F238E27FC236}">
                <a16:creationId xmlns:a16="http://schemas.microsoft.com/office/drawing/2014/main" id="{3A855304-B629-4041-B58E-6C53FD5D90B7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hlinkClick r:id="rId8" action="ppaction://hlinksldjump"/>
            <a:extLst>
              <a:ext uri="{FF2B5EF4-FFF2-40B4-BE49-F238E27FC236}">
                <a16:creationId xmlns:a16="http://schemas.microsoft.com/office/drawing/2014/main" id="{5534137C-9E99-43A9-9337-5DBFFDFF2954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Freeform 75">
            <a:extLst>
              <a:ext uri="{FF2B5EF4-FFF2-40B4-BE49-F238E27FC236}">
                <a16:creationId xmlns:a16="http://schemas.microsoft.com/office/drawing/2014/main" id="{32104919-F1C0-4DD6-AF2C-591515259080}"/>
              </a:ext>
            </a:extLst>
          </p:cNvPr>
          <p:cNvSpPr/>
          <p:nvPr/>
        </p:nvSpPr>
        <p:spPr>
          <a:xfrm>
            <a:off x="-18370" y="-17068799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 dirty="0"/>
          </a:p>
        </p:txBody>
      </p:sp>
      <p:sp>
        <p:nvSpPr>
          <p:cNvPr id="17" name="Oval 16">
            <a:hlinkClick r:id="rId3" action="ppaction://hlinksldjump"/>
            <a:extLst>
              <a:ext uri="{FF2B5EF4-FFF2-40B4-BE49-F238E27FC236}">
                <a16:creationId xmlns:a16="http://schemas.microsoft.com/office/drawing/2014/main" id="{3ED63AF4-B569-430C-9255-72141799D4CB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2BDC27C5-9CE6-4474-9077-7E51EE1097CD}"/>
              </a:ext>
            </a:extLst>
          </p:cNvPr>
          <p:cNvSpPr/>
          <p:nvPr/>
        </p:nvSpPr>
        <p:spPr>
          <a:xfrm>
            <a:off x="137474" y="2101513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5EC8977C-FFC5-4604-BBE5-B8FEC77528B3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E4CE745F-6A78-4BD2-B1FB-CC4250DB2E60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D3CC19E1-C622-4836-8287-1CA7F97FC542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7A869B8D-6910-42CD-BD43-A4569E182262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hlinkClick r:id="rId2" action="ppaction://hlinksldjump"/>
            <a:extLst>
              <a:ext uri="{FF2B5EF4-FFF2-40B4-BE49-F238E27FC236}">
                <a16:creationId xmlns:a16="http://schemas.microsoft.com/office/drawing/2014/main" id="{5E08EF03-7E90-4649-8057-EF7B1EFA3BA6}"/>
              </a:ext>
            </a:extLst>
          </p:cNvPr>
          <p:cNvSpPr/>
          <p:nvPr/>
        </p:nvSpPr>
        <p:spPr>
          <a:xfrm>
            <a:off x="144373" y="208550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0C2AF3-0337-4A94-A4BD-37129062A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5820" y="577915"/>
            <a:ext cx="2827020" cy="2827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CD1B63-1608-4D7E-9600-ADF9162C9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8242" l="9961" r="98438">
                        <a14:foregroundMark x1="76758" y1="80273" x2="74805" y2="90039"/>
                        <a14:foregroundMark x1="74805" y1="90039" x2="64844" y2="90039"/>
                        <a14:foregroundMark x1="64844" y1="90039" x2="75977" y2="95898"/>
                        <a14:foregroundMark x1="75977" y1="95898" x2="86133" y2="96484"/>
                        <a14:foregroundMark x1="86133" y1="96484" x2="91602" y2="86914"/>
                        <a14:foregroundMark x1="91602" y1="86914" x2="90625" y2="71484"/>
                        <a14:foregroundMark x1="93359" y1="72266" x2="98047" y2="85156"/>
                        <a14:foregroundMark x1="98438" y1="83984" x2="97852" y2="85742"/>
                        <a14:foregroundMark x1="88867" y1="85938" x2="81445" y2="92969"/>
                        <a14:foregroundMark x1="81445" y1="92969" x2="91602" y2="94531"/>
                        <a14:foregroundMark x1="91602" y1="94531" x2="82031" y2="98242"/>
                        <a14:foregroundMark x1="82031" y1="98242" x2="74609" y2="9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4482" y="5166360"/>
            <a:ext cx="1726774" cy="1726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C6EC86-3312-4EA8-8258-6A668FAE66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22" b="89844" l="8594" r="89844">
                        <a14:foregroundMark x1="12891" y1="11133" x2="8789" y2="17383"/>
                        <a14:foregroundMark x1="13477" y1="8203" x2="12500" y2="7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7253" y="493292"/>
            <a:ext cx="1157435" cy="11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2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7D2B-522B-4FDF-9E44-1B881A5A1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" b="1718"/>
          <a:stretch/>
        </p:blipFill>
        <p:spPr>
          <a:xfrm>
            <a:off x="2353113" y="20690"/>
            <a:ext cx="7047877" cy="68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7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C3CA-C9BE-48A0-8A94-4C001D90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672" y="365760"/>
            <a:ext cx="9692640" cy="1325562"/>
          </a:xfrm>
        </p:spPr>
        <p:txBody>
          <a:bodyPr/>
          <a:lstStyle/>
          <a:p>
            <a:r>
              <a:rPr lang="en-US" dirty="0"/>
              <a:t>sonic </a:t>
            </a:r>
            <a:r>
              <a:rPr lang="en-US" dirty="0" err="1"/>
              <a:t>sketbord</a:t>
            </a:r>
            <a:endParaRPr lang="en-DE" dirty="0"/>
          </a:p>
        </p:txBody>
      </p:sp>
      <p:pic>
        <p:nvPicPr>
          <p:cNvPr id="4" name="Hilariously Bad Pakistan Sonic Heroes Happy Meal Commercial - 2004_240p">
            <a:hlinkClick r:id="" action="ppaction://media"/>
            <a:extLst>
              <a:ext uri="{FF2B5EF4-FFF2-40B4-BE49-F238E27FC236}">
                <a16:creationId xmlns:a16="http://schemas.microsoft.com/office/drawing/2014/main" id="{DEEDE7BC-5773-42F5-AEDB-666746536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5073" y="1724726"/>
            <a:ext cx="6356685" cy="4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5B6-B56A-46C3-9D7F-ACA9FE33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clean man 💪🔥</a:t>
            </a:r>
            <a:endParaRPr lang="en-DE" dirty="0"/>
          </a:p>
        </p:txBody>
      </p:sp>
      <p:pic>
        <p:nvPicPr>
          <p:cNvPr id="4" name="WoW clean man madafaker Prankbros_480p">
            <a:hlinkClick r:id="" action="ppaction://media"/>
            <a:extLst>
              <a:ext uri="{FF2B5EF4-FFF2-40B4-BE49-F238E27FC236}">
                <a16:creationId xmlns:a16="http://schemas.microsoft.com/office/drawing/2014/main" id="{4AB00A52-A5ED-42E3-BC39-97FB6D541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7179" y="1920240"/>
            <a:ext cx="3886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812748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Konjunktiv</a:t>
            </a:r>
            <a:r>
              <a:rPr lang="en-US" dirty="0"/>
              <a:t>?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Bildung</a:t>
            </a:r>
            <a:r>
              <a:rPr lang="en-US" dirty="0"/>
              <a:t> des </a:t>
            </a:r>
            <a:r>
              <a:rPr lang="en-US" dirty="0" err="1"/>
              <a:t>Konjunktivs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Beispiel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Merksatz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Quiz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47010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9" name="Oval 18">
            <a:hlinkClick r:id="rId3" action="ppaction://hlinksldjump"/>
            <a:extLst>
              <a:ext uri="{FF2B5EF4-FFF2-40B4-BE49-F238E27FC236}">
                <a16:creationId xmlns:a16="http://schemas.microsoft.com/office/drawing/2014/main" id="{A98182E7-7FCF-4062-B8CB-03E66E8359EF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4" action="ppaction://hlinksldjump"/>
            <a:extLst>
              <a:ext uri="{FF2B5EF4-FFF2-40B4-BE49-F238E27FC236}">
                <a16:creationId xmlns:a16="http://schemas.microsoft.com/office/drawing/2014/main" id="{E52B61DC-E087-45D7-A52D-A6C596BFDDC1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5" action="ppaction://hlinksldjump"/>
            <a:extLst>
              <a:ext uri="{FF2B5EF4-FFF2-40B4-BE49-F238E27FC236}">
                <a16:creationId xmlns:a16="http://schemas.microsoft.com/office/drawing/2014/main" id="{B0C82DF4-DCB9-422D-9B42-92A91D738644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6" action="ppaction://hlinksldjump"/>
            <a:extLst>
              <a:ext uri="{FF2B5EF4-FFF2-40B4-BE49-F238E27FC236}">
                <a16:creationId xmlns:a16="http://schemas.microsoft.com/office/drawing/2014/main" id="{EF23F942-9D67-43BA-AB40-7730102FDC11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hlinkClick r:id="rId7" action="ppaction://hlinksldjump"/>
            <a:extLst>
              <a:ext uri="{FF2B5EF4-FFF2-40B4-BE49-F238E27FC236}">
                <a16:creationId xmlns:a16="http://schemas.microsoft.com/office/drawing/2014/main" id="{1534A414-5110-4544-8DF8-E3CB2BF3015D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hlinkClick r:id="rId8" action="ppaction://hlinksldjump"/>
            <a:extLst>
              <a:ext uri="{FF2B5EF4-FFF2-40B4-BE49-F238E27FC236}">
                <a16:creationId xmlns:a16="http://schemas.microsoft.com/office/drawing/2014/main" id="{3E77BAA3-04BB-4AD0-8CA5-2653386B4A2D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1E92A-4BD0-46A8-9E39-FAFA9D5318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27" y="1229266"/>
            <a:ext cx="23116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E94AC-EE59-470D-926E-810797B0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3" b="97266" l="9180" r="91797">
                        <a14:foregroundMark x1="56445" y1="73047" x2="66211" y2="67773"/>
                        <a14:foregroundMark x1="66211" y1="67773" x2="54102" y2="68359"/>
                        <a14:foregroundMark x1="54102" y1="68359" x2="56836" y2="70117"/>
                        <a14:foregroundMark x1="65039" y1="66016" x2="70703" y2="74023"/>
                        <a14:foregroundMark x1="70703" y1="74023" x2="69922" y2="75391"/>
                        <a14:foregroundMark x1="71484" y1="66797" x2="75977" y2="75977"/>
                        <a14:foregroundMark x1="75977" y1="75977" x2="75781" y2="76758"/>
                        <a14:foregroundMark x1="66992" y1="91602" x2="60938" y2="93164"/>
                        <a14:foregroundMark x1="53906" y1="97266" x2="58984" y2="97070"/>
                        <a14:foregroundMark x1="91992" y1="55469" x2="91992" y2="52148"/>
                        <a14:foregroundMark x1="66406" y1="5859" x2="59375" y2="6445"/>
                        <a14:foregroundMark x1="54688" y1="2148" x2="57422" y2="2930"/>
                        <a14:foregroundMark x1="9766" y1="48828" x2="9180" y2="52148"/>
                      </a14:backgroundRemoval>
                    </a14:imgEffect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632" y="1825701"/>
            <a:ext cx="3970575" cy="397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Konjunktiv</a:t>
            </a:r>
            <a:r>
              <a:rPr lang="en-US" dirty="0"/>
              <a:t>?</a:t>
            </a:r>
          </a:p>
        </p:txBody>
      </p:sp>
      <p:sp>
        <p:nvSpPr>
          <p:cNvPr id="5" name="Oval 4">
            <a:hlinkClick r:id="rId4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298062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5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819259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9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10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Der </a:t>
            </a:r>
            <a:r>
              <a:rPr lang="en-US" dirty="0" err="1"/>
              <a:t>Konjunktiv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neben</a:t>
            </a:r>
            <a:r>
              <a:rPr lang="en-US" dirty="0"/>
              <a:t> dem </a:t>
            </a:r>
            <a:r>
              <a:rPr lang="en-US" dirty="0" err="1"/>
              <a:t>Indikativ</a:t>
            </a:r>
            <a:r>
              <a:rPr lang="en-US" dirty="0"/>
              <a:t> und dem </a:t>
            </a:r>
            <a:r>
              <a:rPr lang="en-US" dirty="0" err="1"/>
              <a:t>Imperativ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Modi </a:t>
            </a:r>
            <a:r>
              <a:rPr lang="en-US" dirty="0" err="1"/>
              <a:t>eines</a:t>
            </a:r>
            <a:r>
              <a:rPr lang="en-US" dirty="0"/>
              <a:t> Verbs. Das Wort </a:t>
            </a:r>
            <a:r>
              <a:rPr lang="en-US" dirty="0" err="1"/>
              <a:t>kommt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</a:t>
            </a:r>
            <a:r>
              <a:rPr lang="en-US" dirty="0" err="1"/>
              <a:t>Lateinischen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en-US" i="1" dirty="0">
                <a:latin typeface="Yu Gothic" panose="020B0400000000000000" pitchFamily="34" charset="-128"/>
                <a:ea typeface="Yu Gothic" panose="020B0400000000000000" pitchFamily="34" charset="-128"/>
              </a:rPr>
              <a:t>modus </a:t>
            </a:r>
            <a:r>
              <a:rPr lang="en-US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coniungtivos</a:t>
            </a:r>
            <a:r>
              <a:rPr lang="en-US" i="1" dirty="0">
                <a:latin typeface="Yu Gothic" panose="020B0400000000000000" pitchFamily="34" charset="-128"/>
                <a:ea typeface="Yu Gothic" panose="020B0400000000000000" pitchFamily="34" charset="-128"/>
              </a:rPr>
              <a:t> - </a:t>
            </a:r>
            <a:r>
              <a:rPr lang="de-DE" dirty="0">
                <a:latin typeface="Yu Gothic" panose="020B0400000000000000" pitchFamily="34" charset="-128"/>
                <a:ea typeface="Yu Gothic" panose="020B0400000000000000" pitchFamily="34" charset="-128"/>
              </a:rPr>
              <a:t>konjunktiver Modus</a:t>
            </a:r>
            <a:r>
              <a:rPr lang="de-DE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und beschreibt oftmals eine Möglichkeit.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Am häufigsten wird diese Form in indirekter Rede repräsentiert.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de-DE" dirty="0"/>
              <a:t>Bsp.: Marlon behaupte, der Plural der Wortes „Tunnel“ wäre nicht „Tunnels“, sondern „Tunnel“.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Der Konjunktiv kann jedoch auch in direkter Rede verwendet werden.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de-DE" dirty="0"/>
              <a:t>Bsp.: Herr Woitzik verneint diese Behauptung und meint: „Die Form „Tunnels“ sage man als gebildeter Mensch.“</a:t>
            </a:r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499559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4" action="ppaction://hlinksldjump"/>
            <a:extLst>
              <a:ext uri="{FF2B5EF4-FFF2-40B4-BE49-F238E27FC236}">
                <a16:creationId xmlns:a16="http://schemas.microsoft.com/office/drawing/2014/main" id="{02C01117-6C63-4CE3-92E0-AE09EB9FD7E3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6" action="ppaction://hlinksldjump"/>
            <a:extLst>
              <a:ext uri="{FF2B5EF4-FFF2-40B4-BE49-F238E27FC236}">
                <a16:creationId xmlns:a16="http://schemas.microsoft.com/office/drawing/2014/main" id="{F8C3058A-08E2-4458-8132-DD6BF19FC834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7" action="ppaction://hlinksldjump"/>
            <a:extLst>
              <a:ext uri="{FF2B5EF4-FFF2-40B4-BE49-F238E27FC236}">
                <a16:creationId xmlns:a16="http://schemas.microsoft.com/office/drawing/2014/main" id="{B855D3AB-3BB8-4E5D-9832-0F994726F943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8" action="ppaction://hlinksldjump"/>
            <a:extLst>
              <a:ext uri="{FF2B5EF4-FFF2-40B4-BE49-F238E27FC236}">
                <a16:creationId xmlns:a16="http://schemas.microsoft.com/office/drawing/2014/main" id="{A404135C-9B30-42FF-B2AD-E04A343F94D1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9" action="ppaction://hlinksldjump"/>
            <a:extLst>
              <a:ext uri="{FF2B5EF4-FFF2-40B4-BE49-F238E27FC236}">
                <a16:creationId xmlns:a16="http://schemas.microsoft.com/office/drawing/2014/main" id="{E092356A-F663-47CE-A515-17186558A368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10" action="ppaction://hlinksldjump"/>
            <a:extLst>
              <a:ext uri="{FF2B5EF4-FFF2-40B4-BE49-F238E27FC236}">
                <a16:creationId xmlns:a16="http://schemas.microsoft.com/office/drawing/2014/main" id="{AEA782F4-B362-41AC-BFD0-5BA34A0ACA1F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D261D-608A-4E60-93F3-91AE1ED5BA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50"/>
          <a:stretch/>
        </p:blipFill>
        <p:spPr>
          <a:xfrm>
            <a:off x="4595588" y="5793176"/>
            <a:ext cx="3189511" cy="381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64F05-5575-4E84-BC5A-506848D269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27" b="95556" l="4167" r="96111">
                        <a14:foregroundMark x1="35000" y1="17143" x2="47778" y2="10794"/>
                        <a14:foregroundMark x1="47778" y1="10794" x2="51389" y2="20635"/>
                        <a14:foregroundMark x1="47778" y1="4762" x2="43889" y2="4444"/>
                        <a14:foregroundMark x1="8611" y1="75556" x2="9444" y2="75556"/>
                        <a14:foregroundMark x1="4444" y1="73968" x2="4444" y2="73968"/>
                        <a14:foregroundMark x1="29167" y1="89524" x2="29167" y2="89524"/>
                        <a14:foregroundMark x1="31667" y1="96190" x2="31667" y2="96190"/>
                        <a14:foregroundMark x1="91667" y1="71746" x2="91667" y2="71746"/>
                        <a14:foregroundMark x1="96111" y1="73016" x2="96111" y2="73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971" y="92137"/>
            <a:ext cx="1984757" cy="17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Bildung</a:t>
            </a:r>
            <a:r>
              <a:rPr lang="en-US" dirty="0"/>
              <a:t> des </a:t>
            </a:r>
            <a:r>
              <a:rPr lang="en-US" dirty="0" err="1"/>
              <a:t>Konjunktivs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307247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812725" y="210786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Lateinischen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der </a:t>
            </a:r>
            <a:r>
              <a:rPr lang="en-US" dirty="0" err="1"/>
              <a:t>Konjunktiv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den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Bausteinen</a:t>
            </a:r>
            <a:r>
              <a:rPr lang="en-US" dirty="0"/>
              <a:t> </a:t>
            </a:r>
            <a:r>
              <a:rPr lang="en-US" dirty="0" err="1"/>
              <a:t>konstruiert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Präsensstamm</a:t>
            </a:r>
            <a:r>
              <a:rPr lang="en-US" dirty="0"/>
              <a:t>		</a:t>
            </a:r>
            <a:r>
              <a:rPr lang="en-US" dirty="0" err="1"/>
              <a:t>voca</a:t>
            </a:r>
            <a:r>
              <a:rPr lang="en-US" dirty="0"/>
              <a:t>	  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Kennzeichen</a:t>
            </a:r>
            <a:r>
              <a:rPr lang="en-US" dirty="0"/>
              <a:t>		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voca</a:t>
            </a:r>
            <a:r>
              <a:rPr lang="en-US" dirty="0"/>
              <a:t>-re	   </a:t>
            </a:r>
            <a:r>
              <a:rPr lang="en-US" dirty="0" err="1"/>
              <a:t>rufen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Personalendung</a:t>
            </a:r>
            <a:r>
              <a:rPr lang="en-US" dirty="0"/>
              <a:t>	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voca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-re</a:t>
            </a:r>
            <a:r>
              <a:rPr lang="en-US" dirty="0"/>
              <a:t>-m   ich </a:t>
            </a:r>
            <a:r>
              <a:rPr lang="en-US" dirty="0" err="1"/>
              <a:t>würde</a:t>
            </a:r>
            <a:r>
              <a:rPr lang="en-US" dirty="0"/>
              <a:t> </a:t>
            </a:r>
            <a:r>
              <a:rPr lang="en-US" dirty="0" err="1"/>
              <a:t>rufen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27F6D-2D09-4320-A7D3-73E4E81FEC51}"/>
              </a:ext>
            </a:extLst>
          </p:cNvPr>
          <p:cNvSpPr txBox="1"/>
          <p:nvPr/>
        </p:nvSpPr>
        <p:spPr>
          <a:xfrm>
            <a:off x="630936" y="1796715"/>
            <a:ext cx="40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52901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22893E79-5CF0-460C-8C70-6295928D3F9A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89296A43-B663-4A85-AEA8-BE27B7C34F0A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786B493F-9290-4334-82DA-F9EBE41D1B20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7BC035A7-38F1-47E4-9157-104F1CB0A30C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280C74E1-2AF4-435F-AD33-9A0E03D16CE3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99B7FB91-2082-496E-AA1D-300680BB3725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24FE2-32AA-4B8C-A8B7-539A10E73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016" l="8594" r="91797">
                        <a14:foregroundMark x1="46094" y1="7422" x2="46094" y2="7422"/>
                        <a14:foregroundMark x1="9766" y1="27344" x2="9766" y2="27344"/>
                        <a14:foregroundMark x1="39844" y1="91016" x2="39844" y2="91016"/>
                        <a14:foregroundMark x1="8984" y1="65234" x2="8984" y2="65234"/>
                        <a14:foregroundMark x1="86328" y1="74219" x2="86328" y2="74219"/>
                        <a14:foregroundMark x1="90234" y1="68359" x2="90234" y2="68359"/>
                        <a14:foregroundMark x1="90625" y1="73047" x2="90625" y2="73047"/>
                        <a14:foregroundMark x1="90234" y1="61328" x2="90234" y2="61328"/>
                        <a14:foregroundMark x1="91797" y1="57422" x2="91797" y2="57422"/>
                        <a14:backgroundMark x1="86719" y1="64844" x2="86719" y2="64844"/>
                        <a14:backgroundMark x1="81641" y1="71875" x2="81641" y2="71875"/>
                        <a14:backgroundMark x1="28516" y1="94141" x2="28516" y2="94141"/>
                        <a14:backgroundMark x1="28516" y1="93750" x2="28516" y2="93750"/>
                        <a14:backgroundMark x1="80859" y1="79297" x2="80859" y2="79297"/>
                        <a14:backgroundMark x1="94531" y1="94531" x2="94531" y2="94531"/>
                        <a14:backgroundMark x1="94531" y1="93750" x2="94531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92" y="2531042"/>
            <a:ext cx="922020" cy="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307247" y="160419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800015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Nisi </a:t>
            </a:r>
            <a:r>
              <a:rPr lang="en-US" dirty="0" err="1"/>
              <a:t>puella</a:t>
            </a:r>
            <a:r>
              <a:rPr lang="en-US" dirty="0"/>
              <a:t> </a:t>
            </a:r>
            <a:r>
              <a:rPr lang="en-US" dirty="0" err="1"/>
              <a:t>pueri</a:t>
            </a:r>
            <a:r>
              <a:rPr lang="en-US" dirty="0"/>
              <a:t> pauperis </a:t>
            </a:r>
            <a:r>
              <a:rPr lang="en-US" dirty="0" err="1"/>
              <a:t>esses</a:t>
            </a:r>
            <a:r>
              <a:rPr lang="en-US" dirty="0"/>
              <a:t>, </a:t>
            </a:r>
            <a:r>
              <a:rPr lang="en-US" dirty="0" err="1"/>
              <a:t>beata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Wenn</a:t>
            </a:r>
            <a:r>
              <a:rPr lang="en-US" dirty="0"/>
              <a:t> du </a:t>
            </a:r>
            <a:r>
              <a:rPr lang="en-US" dirty="0" err="1"/>
              <a:t>nicht</a:t>
            </a:r>
            <a:r>
              <a:rPr lang="en-US" dirty="0"/>
              <a:t> das </a:t>
            </a:r>
            <a:r>
              <a:rPr lang="en-US" dirty="0" err="1"/>
              <a:t>Mädchen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armen</a:t>
            </a:r>
            <a:r>
              <a:rPr lang="en-US" dirty="0"/>
              <a:t> </a:t>
            </a:r>
            <a:r>
              <a:rPr lang="en-US" dirty="0" err="1"/>
              <a:t>Jungen</a:t>
            </a:r>
            <a:r>
              <a:rPr lang="en-US" dirty="0"/>
              <a:t> </a:t>
            </a:r>
            <a:r>
              <a:rPr lang="en-US" dirty="0" err="1"/>
              <a:t>wärest</a:t>
            </a:r>
            <a:r>
              <a:rPr lang="en-US" dirty="0"/>
              <a:t>, </a:t>
            </a:r>
            <a:r>
              <a:rPr lang="en-US" dirty="0" err="1"/>
              <a:t>wärest</a:t>
            </a:r>
            <a:r>
              <a:rPr lang="en-US" dirty="0"/>
              <a:t> du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glücklich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27F6D-2D09-4320-A7D3-73E4E81FEC51}"/>
              </a:ext>
            </a:extLst>
          </p:cNvPr>
          <p:cNvSpPr txBox="1"/>
          <p:nvPr/>
        </p:nvSpPr>
        <p:spPr>
          <a:xfrm>
            <a:off x="630936" y="1796715"/>
            <a:ext cx="40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-18370" y="-8558465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7CEA7F1A-F499-4D1A-A1F2-153D6DD3C111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98BACEB2-3400-4748-A3F4-4986BB00E082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37A56B4C-EA84-4A42-A8FA-B35B0AC028B5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30F624DC-3B28-4451-B9DA-197439302FEB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CB07B138-CA0E-467F-88D0-FF2799E5F7EF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0997A978-50E1-4DF5-8ADC-17D37EED94DE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1B5605-AE2B-4BA3-8302-344586A3EE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841" y1="14393" x2="66248" y2="24488"/>
                        <a14:foregroundMark x1="66248" y1="24488" x2="78336" y2="37681"/>
                        <a14:foregroundMark x1="78336" y1="37681" x2="82166" y2="45327"/>
                        <a14:foregroundMark x1="82166" y1="45327" x2="81014" y2="52632"/>
                        <a14:foregroundMark x1="57938" y1="81491" x2="56194" y2="83608"/>
                        <a14:foregroundMark x1="63303" y1="74977" x2="60172" y2="78779"/>
                        <a14:foregroundMark x1="67868" y1="69434" x2="65173" y2="72707"/>
                        <a14:foregroundMark x1="75026" y1="60744" x2="68122" y2="69126"/>
                        <a14:foregroundMark x1="78377" y1="56676" x2="76830" y2="58554"/>
                        <a14:foregroundMark x1="56194" y1="83608" x2="49646" y2="86194"/>
                        <a14:foregroundMark x1="32772" y1="83706" x2="29324" y2="83058"/>
                        <a14:foregroundMark x1="36572" y1="84420" x2="33017" y2="83752"/>
                        <a14:foregroundMark x1="29324" y1="83058" x2="28523" y2="80073"/>
                        <a14:foregroundMark x1="27538" y1="53069" x2="28010" y2="49595"/>
                        <a14:foregroundMark x1="27278" y1="54984" x2="27364" y2="54350"/>
                        <a14:foregroundMark x1="30560" y1="19173" x2="31777" y2="14243"/>
                        <a14:foregroundMark x1="29615" y1="23000" x2="30507" y2="19387"/>
                        <a14:foregroundMark x1="31777" y1="14243" x2="42370" y2="12244"/>
                        <a14:foregroundMark x1="42370" y1="12244" x2="49671" y2="17341"/>
                        <a14:foregroundMark x1="49671" y1="17341" x2="49671" y2="17391"/>
                        <a14:foregroundMark x1="45063" y1="24388" x2="44345" y2="17241"/>
                        <a14:foregroundMark x1="44345" y1="17241" x2="45721" y2="66817"/>
                        <a14:foregroundMark x1="45721" y1="66817" x2="51047" y2="72264"/>
                        <a14:foregroundMark x1="51047" y1="72264" x2="45302" y2="77761"/>
                        <a14:foregroundMark x1="45302" y1="77761" x2="53860" y2="81209"/>
                        <a14:foregroundMark x1="31798" y1="80031" x2="30461" y2="79960"/>
                        <a14:foregroundMark x1="53860" y1="81209" x2="32034" y2="80044"/>
                        <a14:foregroundMark x1="35292" y1="68904" x2="38300" y2="62019"/>
                        <a14:foregroundMark x1="31336" y1="77959" x2="34684" y2="70296"/>
                        <a14:foregroundMark x1="38300" y1="62019" x2="39737" y2="44378"/>
                        <a14:foregroundMark x1="39737" y1="44378" x2="45841" y2="36932"/>
                        <a14:foregroundMark x1="45841" y1="36932" x2="62298" y2="36932"/>
                        <a14:foregroundMark x1="62298" y1="36932" x2="68642" y2="42279"/>
                        <a14:foregroundMark x1="68642" y1="42279" x2="70856" y2="40380"/>
                        <a14:backgroundMark x1="31598" y1="19290" x2="33573" y2="34733"/>
                        <a14:backgroundMark x1="33573" y1="34733" x2="27050" y2="74063"/>
                        <a14:backgroundMark x1="65769" y1="76262" x2="70676" y2="60870"/>
                        <a14:backgroundMark x1="70676" y1="60870" x2="73788" y2="56072"/>
                        <a14:backgroundMark x1="24955" y1="59170" x2="26990" y2="66617"/>
                        <a14:backgroundMark x1="26990" y1="66617" x2="30401" y2="21039"/>
                        <a14:backgroundMark x1="29084" y1="23088" x2="30820" y2="30235"/>
                        <a14:backgroundMark x1="30820" y1="30235" x2="27887" y2="48176"/>
                        <a14:backgroundMark x1="26930" y1="53173" x2="27229" y2="54373"/>
                        <a14:backgroundMark x1="27768" y1="54723" x2="27768" y2="54723"/>
                        <a14:backgroundMark x1="26810" y1="56422" x2="26691" y2="57071"/>
                        <a14:backgroundMark x1="26691" y1="58821" x2="26391" y2="59970"/>
                        <a14:backgroundMark x1="53561" y1="66167" x2="58348" y2="59220"/>
                        <a14:backgroundMark x1="58348" y1="59220" x2="68163" y2="58671"/>
                        <a14:backgroundMark x1="68163" y1="58671" x2="77798" y2="59370"/>
                        <a14:backgroundMark x1="77798" y1="59370" x2="67804" y2="61419"/>
                        <a14:backgroundMark x1="67804" y1="61419" x2="70616" y2="52824"/>
                        <a14:backgroundMark x1="70616" y1="52824" x2="81089" y2="53373"/>
                        <a14:backgroundMark x1="81089" y1="53373" x2="73369" y2="59470"/>
                        <a14:backgroundMark x1="73369" y1="59470" x2="60802" y2="59370"/>
                        <a14:backgroundMark x1="60802" y1="59370" x2="73369" y2="56472"/>
                        <a14:backgroundMark x1="73369" y1="56472" x2="65530" y2="60370"/>
                        <a14:backgroundMark x1="65530" y1="60370" x2="57391" y2="58721"/>
                        <a14:backgroundMark x1="57391" y1="58721" x2="70497" y2="52424"/>
                        <a14:backgroundMark x1="70497" y1="52424" x2="59725" y2="53073"/>
                        <a14:backgroundMark x1="59725" y1="53073" x2="51526" y2="49475"/>
                        <a14:backgroundMark x1="51526" y1="49475" x2="60024" y2="49575"/>
                        <a14:backgroundMark x1="60024" y1="49575" x2="60203" y2="52274"/>
                        <a14:backgroundMark x1="63914" y1="69515" x2="64452" y2="76712"/>
                        <a14:backgroundMark x1="64452" y1="76712" x2="63136" y2="81859"/>
                        <a14:backgroundMark x1="56493" y1="68166" x2="56852" y2="79310"/>
                        <a14:backgroundMark x1="59425" y1="74963" x2="58827" y2="83308"/>
                        <a14:backgroundMark x1="58827" y1="83308" x2="50808" y2="87106"/>
                        <a14:backgroundMark x1="50808" y1="87106" x2="42549" y2="85107"/>
                        <a14:backgroundMark x1="42549" y1="85107" x2="33273" y2="85157"/>
                        <a14:backgroundMark x1="33273" y1="85157" x2="31418" y2="78161"/>
                        <a14:backgroundMark x1="31418" y1="78161" x2="34770" y2="71264"/>
                        <a14:backgroundMark x1="34770" y1="71264" x2="35727" y2="63968"/>
                        <a14:backgroundMark x1="35727" y1="63968" x2="33573" y2="57821"/>
                        <a14:backgroundMark x1="31598" y1="69065" x2="29982" y2="76362"/>
                        <a14:backgroundMark x1="29982" y1="76362" x2="27349" y2="80060"/>
                        <a14:backgroundMark x1="27050" y1="74163" x2="27349" y2="78611"/>
                        <a14:backgroundMark x1="27050" y1="75162" x2="28426" y2="78411"/>
                        <a14:backgroundMark x1="25853" y1="71714" x2="26691" y2="71614"/>
                        <a14:backgroundMark x1="25314" y1="66167" x2="25733" y2="71714"/>
                        <a14:backgroundMark x1="26391" y1="62169" x2="27828" y2="55022"/>
                        <a14:backgroundMark x1="27828" y1="55022" x2="27349" y2="59820"/>
                        <a14:backgroundMark x1="26691" y1="60720" x2="26691" y2="59270"/>
                        <a14:backgroundMark x1="28007" y1="55622" x2="26152" y2="60820"/>
                        <a14:backgroundMark x1="32735" y1="22539" x2="33932" y2="31384"/>
                        <a14:backgroundMark x1="33932" y1="31384" x2="31658" y2="40130"/>
                        <a14:backgroundMark x1="33573" y1="19890" x2="41352" y2="18091"/>
                        <a14:backgroundMark x1="57510" y1="22039" x2="63375" y2="28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77" r="26119" b="14830"/>
          <a:stretch/>
        </p:blipFill>
        <p:spPr>
          <a:xfrm flipH="1">
            <a:off x="9591293" y="1130968"/>
            <a:ext cx="1512951" cy="2357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48CE4-702E-438B-A22C-7916EBB03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9" y="4042609"/>
            <a:ext cx="3415665" cy="192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B61226-29D2-476B-A414-933773A209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22" b="94336" l="3516" r="96875">
                        <a14:foregroundMark x1="91406" y1="59570" x2="97070" y2="58594"/>
                        <a14:foregroundMark x1="92969" y1="49609" x2="95703" y2="58008"/>
                        <a14:foregroundMark x1="95898" y1="59570" x2="96094" y2="69531"/>
                        <a14:foregroundMark x1="96094" y1="69531" x2="92969" y2="79297"/>
                        <a14:foregroundMark x1="92969" y1="79297" x2="85156" y2="85742"/>
                        <a14:foregroundMark x1="85156" y1="85742" x2="77539" y2="91992"/>
                        <a14:foregroundMark x1="77539" y1="91992" x2="66992" y2="93359"/>
                        <a14:foregroundMark x1="66992" y1="93359" x2="27148" y2="83203"/>
                        <a14:foregroundMark x1="27148" y1="83203" x2="7813" y2="59961"/>
                        <a14:foregroundMark x1="7813" y1="59961" x2="5078" y2="49805"/>
                        <a14:foregroundMark x1="3906" y1="41016" x2="3516" y2="47266"/>
                        <a14:foregroundMark x1="33398" y1="89063" x2="44922" y2="91211"/>
                        <a14:foregroundMark x1="50000" y1="91797" x2="59961" y2="94531"/>
                        <a14:foregroundMark x1="59961" y1="94531" x2="82227" y2="91797"/>
                        <a14:foregroundMark x1="92969" y1="42578" x2="83398" y2="35742"/>
                        <a14:foregroundMark x1="77539" y1="27930" x2="69336" y2="23047"/>
                        <a14:foregroundMark x1="68750" y1="20508" x2="59961" y2="13672"/>
                        <a14:foregroundMark x1="57422" y1="11133" x2="45898" y2="7422"/>
                        <a14:foregroundMark x1="42773" y1="8008" x2="23242" y2="12891"/>
                        <a14:foregroundMark x1="23242" y1="12891" x2="8984" y2="27148"/>
                        <a14:foregroundMark x1="8984" y1="27148" x2="7813" y2="30078"/>
                        <a14:foregroundMark x1="7031" y1="34180" x2="5859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16757">
            <a:off x="2025704" y="3864367"/>
            <a:ext cx="2220557" cy="22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Merksatz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298062" y="160419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815096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372" y="1828800"/>
            <a:ext cx="8700008" cy="4351337"/>
          </a:xfrm>
        </p:spPr>
        <p:txBody>
          <a:bodyPr/>
          <a:lstStyle/>
          <a:p>
            <a:r>
              <a:rPr lang="de-DE" dirty="0"/>
              <a:t>Wolle man den Konjunktiv I bilden, hänge man an einen Verbstamm die jeweilige Konjunktivendung an. Den Stamm bilde man im Konjunktiv I mit dem Präsensstamm eines Wortes.</a:t>
            </a:r>
          </a:p>
          <a:p>
            <a:endParaRPr lang="de-DE" dirty="0"/>
          </a:p>
          <a:p>
            <a:r>
              <a:rPr lang="de-DE" dirty="0"/>
              <a:t>Man solle den Konjunktiv möglichst häufig verwenden.</a:t>
            </a:r>
          </a:p>
          <a:p>
            <a:endParaRPr lang="de-DE" dirty="0"/>
          </a:p>
          <a:p>
            <a:endParaRPr lang="en-DE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7587918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A60D4519-05FF-4CF5-A876-CA566287FD2A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553F0382-C70E-403C-A2F6-C370ECC602B1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69CA5323-999A-4BD7-AAD5-7778EAB036D3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2D47E26F-7015-4CC3-AEA9-7D36E822DDF3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F54AFEF2-0CF7-426D-9D4A-F91759261B50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7087B8BD-3801-429D-A39E-5BFA11FB44B2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8987D-4E77-4AE0-A4A4-9B0B6DBC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765280"/>
            <a:ext cx="4362450" cy="2884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B1DFD9-2E09-472E-A05E-D0FBCD756FF1}"/>
              </a:ext>
            </a:extLst>
          </p:cNvPr>
          <p:cNvSpPr txBox="1"/>
          <p:nvPr/>
        </p:nvSpPr>
        <p:spPr>
          <a:xfrm>
            <a:off x="4884420" y="5983703"/>
            <a:ext cx="1554480" cy="7694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Impact" panose="020B0806030902050204" pitchFamily="34" charset="0"/>
              </a:rPr>
              <a:t>smart</a:t>
            </a:r>
            <a:endParaRPr lang="en-DE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9DE81-0AA7-42A6-B51E-57D148789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3125" r="97461">
                        <a14:foregroundMark x1="92969" y1="26172" x2="97656" y2="24609"/>
                        <a14:foregroundMark x1="4297" y1="38672" x2="3125" y2="39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260" y="-358140"/>
            <a:ext cx="2659380" cy="26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307247" y="153763"/>
            <a:ext cx="665748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834938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2286" y="-661737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EE8B9404-6F8C-45C6-9E4A-F2572EB6A6B3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EA8B5991-FE47-4760-8344-8532C51EB0E7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AA0C0A4F-43EA-4BEE-8021-54130FF8EB8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A0785F9E-CD30-4417-8DD6-368B221AD64C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FE2E886F-D3B4-4284-A1C0-1971DFA9F4FA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90ED3509-FACB-4917-A771-7F14FA301613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3AF6B-93A5-4479-8336-138C1691C3E2}"/>
              </a:ext>
            </a:extLst>
          </p:cNvPr>
          <p:cNvSpPr/>
          <p:nvPr/>
        </p:nvSpPr>
        <p:spPr>
          <a:xfrm>
            <a:off x="4768850" y="3632954"/>
            <a:ext cx="2264410" cy="40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495C6-3E6F-4CE0-8707-1D7CD0C39A3B}"/>
              </a:ext>
            </a:extLst>
          </p:cNvPr>
          <p:cNvSpPr txBox="1"/>
          <p:nvPr/>
        </p:nvSpPr>
        <p:spPr>
          <a:xfrm>
            <a:off x="4712652" y="3632954"/>
            <a:ext cx="40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philipp-gut.github.io</a:t>
            </a:r>
            <a:endParaRPr lang="en-DE" dirty="0"/>
          </a:p>
        </p:txBody>
      </p:sp>
      <p:pic>
        <p:nvPicPr>
          <p:cNvPr id="25" name="Content Placeholder 35">
            <a:extLst>
              <a:ext uri="{FF2B5EF4-FFF2-40B4-BE49-F238E27FC236}">
                <a16:creationId xmlns:a16="http://schemas.microsoft.com/office/drawing/2014/main" id="{9B28DEA9-D5C7-435F-8A38-9D57B701E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51" y="3470580"/>
            <a:ext cx="734401" cy="734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1BC67-6437-435A-918A-2AFEE622EF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41" y="288528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857770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5646824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7A389685-69B5-441E-B5CB-441D19D2E606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B5399C5B-49BB-420A-BF5E-13D6A738F814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0E8C23EB-64C4-4049-99F8-B40E9DE2CA86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EA73B9F7-E1D8-4AF4-BC56-835E878E8266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59BAA0C8-7437-4EDD-B357-B21BEE27C2F2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52A7BE6F-9213-4146-B9B4-8AA74937E4C4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45C43DB-3915-4F53-B409-52BDD63E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672" y="365760"/>
            <a:ext cx="9692640" cy="1325562"/>
          </a:xfrm>
        </p:spPr>
        <p:txBody>
          <a:bodyPr/>
          <a:lstStyle/>
          <a:p>
            <a:r>
              <a:rPr lang="en-US" dirty="0"/>
              <a:t>Quellen</a:t>
            </a:r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6D0DAF-6C27-467C-8987-9100337989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66" y="594360"/>
            <a:ext cx="3582842" cy="1623128"/>
          </a:xfrm>
          <a:prstGeom prst="rect">
            <a:avLst/>
          </a:prstGeom>
        </p:spPr>
      </p:pic>
      <p:sp>
        <p:nvSpPr>
          <p:cNvPr id="37" name="Content Placeholder 24">
            <a:extLst>
              <a:ext uri="{FF2B5EF4-FFF2-40B4-BE49-F238E27FC236}">
                <a16:creationId xmlns:a16="http://schemas.microsoft.com/office/drawing/2014/main" id="{B865862C-7ABF-4CF9-8A6C-4FA7CDCE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372" y="1828800"/>
            <a:ext cx="8595360" cy="4351337"/>
          </a:xfrm>
        </p:spPr>
        <p:txBody>
          <a:bodyPr/>
          <a:lstStyle/>
          <a:p>
            <a:r>
              <a:rPr lang="en-US" dirty="0"/>
              <a:t>Campus Training 2</a:t>
            </a:r>
          </a:p>
          <a:p>
            <a:r>
              <a:rPr lang="en-US" dirty="0"/>
              <a:t>Lernattack - lernattack.de</a:t>
            </a:r>
          </a:p>
          <a:p>
            <a:r>
              <a:rPr lang="en-US" dirty="0"/>
              <a:t>lateinstein.aes-laatzen.de</a:t>
            </a:r>
          </a:p>
          <a:p>
            <a:r>
              <a:rPr lang="en-US"/>
              <a:t>Wikipedia</a:t>
            </a:r>
          </a:p>
        </p:txBody>
      </p:sp>
      <p:pic>
        <p:nvPicPr>
          <p:cNvPr id="38" name="Picture 2" descr="Stickman Fighting 3D - Spiele Stickman Fighting 3D auf CrazyGames">
            <a:extLst>
              <a:ext uri="{FF2B5EF4-FFF2-40B4-BE49-F238E27FC236}">
                <a16:creationId xmlns:a16="http://schemas.microsoft.com/office/drawing/2014/main" id="{BD453CC3-242B-4858-8B2B-02F6CA66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91" y="265271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0BC3F6-276B-4AC3-8DAE-85A4A9DC31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2281" y="2929019"/>
            <a:ext cx="1033734" cy="16175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4486FA7-1427-433B-8A16-10384F6EEEEC}"/>
              </a:ext>
            </a:extLst>
          </p:cNvPr>
          <p:cNvSpPr/>
          <p:nvPr/>
        </p:nvSpPr>
        <p:spPr>
          <a:xfrm>
            <a:off x="7003265" y="4409678"/>
            <a:ext cx="29527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Lern attack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9C8031-93FE-4C4A-8961-87CFC31FC7D8}"/>
              </a:ext>
            </a:extLst>
          </p:cNvPr>
          <p:cNvSpPr/>
          <p:nvPr/>
        </p:nvSpPr>
        <p:spPr>
          <a:xfrm>
            <a:off x="7680112" y="2114886"/>
            <a:ext cx="29527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Campus 2 XDDDD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A6572B-9593-4E0E-9D13-9316D5B0CB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72" y="4205287"/>
            <a:ext cx="1828316" cy="25438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EBBBD84-52BF-43AA-94BA-A0607D38A66A}"/>
              </a:ext>
            </a:extLst>
          </p:cNvPr>
          <p:cNvSpPr/>
          <p:nvPr/>
        </p:nvSpPr>
        <p:spPr>
          <a:xfrm>
            <a:off x="4877285" y="6102178"/>
            <a:ext cx="29527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Wikipedia lol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55F00-96CE-47F6-B9B1-82F070C64A7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875" b="6854"/>
          <a:stretch/>
        </p:blipFill>
        <p:spPr>
          <a:xfrm>
            <a:off x="4474285" y="223289"/>
            <a:ext cx="2311534" cy="19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0D74-0E32-4F1E-B783-A5FE236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das wars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A58E7-FA6E-4292-A089-A192EC574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Hat es </a:t>
            </a:r>
            <a:r>
              <a:rPr lang="en-US" dirty="0" err="1"/>
              <a:t>euch</a:t>
            </a:r>
            <a:r>
              <a:rPr lang="en-US" dirty="0"/>
              <a:t> </a:t>
            </a:r>
            <a:r>
              <a:rPr lang="en-US" dirty="0" err="1"/>
              <a:t>gefallen</a:t>
            </a:r>
            <a:r>
              <a:rPr lang="en-US" dirty="0"/>
              <a:t>?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85377-D8B6-48F4-AD92-0B0D0BCD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42125"/>
            <a:ext cx="3493146" cy="34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26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394</TotalTime>
  <Words>261</Words>
  <Application>Microsoft Office PowerPoint</Application>
  <PresentationFormat>Widescreen</PresentationFormat>
  <Paragraphs>47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Yu Gothic</vt:lpstr>
      <vt:lpstr>Arial</vt:lpstr>
      <vt:lpstr>Century Schoolbook</vt:lpstr>
      <vt:lpstr>Impact</vt:lpstr>
      <vt:lpstr>Wingdings 2</vt:lpstr>
      <vt:lpstr>View</vt:lpstr>
      <vt:lpstr>Konjunktiv Imperfekt</vt:lpstr>
      <vt:lpstr>Inhalt</vt:lpstr>
      <vt:lpstr>Was ist ein Konjunktiv?</vt:lpstr>
      <vt:lpstr>Bildung des Konjunktivs</vt:lpstr>
      <vt:lpstr>Beispiel</vt:lpstr>
      <vt:lpstr>Merksatz</vt:lpstr>
      <vt:lpstr>Quiz</vt:lpstr>
      <vt:lpstr>Quellen</vt:lpstr>
      <vt:lpstr>So das wars</vt:lpstr>
      <vt:lpstr>PowerPoint Presentation</vt:lpstr>
      <vt:lpstr>sonic sketbord</vt:lpstr>
      <vt:lpstr>Wow clean man 💪🔥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</dc:creator>
  <cp:lastModifiedBy>Philipp</cp:lastModifiedBy>
  <cp:revision>79</cp:revision>
  <dcterms:created xsi:type="dcterms:W3CDTF">2021-09-20T11:34:42Z</dcterms:created>
  <dcterms:modified xsi:type="dcterms:W3CDTF">2021-09-22T20:16:16Z</dcterms:modified>
</cp:coreProperties>
</file>